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57" r:id="rId4"/>
    <p:sldId id="351" r:id="rId5"/>
    <p:sldId id="308" r:id="rId6"/>
    <p:sldId id="352" r:id="rId7"/>
    <p:sldId id="388" r:id="rId8"/>
    <p:sldId id="356" r:id="rId9"/>
    <p:sldId id="361" r:id="rId10"/>
    <p:sldId id="357" r:id="rId11"/>
    <p:sldId id="358" r:id="rId12"/>
    <p:sldId id="268" r:id="rId13"/>
    <p:sldId id="362" r:id="rId14"/>
    <p:sldId id="363" r:id="rId15"/>
    <p:sldId id="364" r:id="rId16"/>
    <p:sldId id="365" r:id="rId17"/>
    <p:sldId id="366" r:id="rId18"/>
    <p:sldId id="379" r:id="rId19"/>
    <p:sldId id="367" r:id="rId20"/>
    <p:sldId id="368" r:id="rId21"/>
    <p:sldId id="370" r:id="rId22"/>
    <p:sldId id="371" r:id="rId23"/>
    <p:sldId id="400" r:id="rId24"/>
    <p:sldId id="372" r:id="rId25"/>
    <p:sldId id="374" r:id="rId26"/>
    <p:sldId id="375" r:id="rId27"/>
    <p:sldId id="407" r:id="rId28"/>
    <p:sldId id="376" r:id="rId29"/>
    <p:sldId id="395" r:id="rId30"/>
    <p:sldId id="378" r:id="rId31"/>
    <p:sldId id="387" r:id="rId32"/>
    <p:sldId id="396" r:id="rId33"/>
    <p:sldId id="397" r:id="rId34"/>
    <p:sldId id="383" r:id="rId35"/>
    <p:sldId id="331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342900" indent="114300" algn="l" defTabSz="457200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685800" indent="228600" algn="l" defTabSz="457200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028700" indent="342900" algn="l" defTabSz="457200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371600" indent="457200" algn="l" defTabSz="457200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83">
          <p15:clr>
            <a:srgbClr val="A4A3A4"/>
          </p15:clr>
        </p15:guide>
        <p15:guide id="2" orient="horz" pos="3791">
          <p15:clr>
            <a:srgbClr val="A4A3A4"/>
          </p15:clr>
        </p15:guide>
        <p15:guide id="3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21A5E"/>
    <a:srgbClr val="000075"/>
    <a:srgbClr val="438D4C"/>
    <a:srgbClr val="000000"/>
    <a:srgbClr val="011039"/>
    <a:srgbClr val="FFFFFF"/>
    <a:srgbClr val="FFDA2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1" autoAdjust="0"/>
    <p:restoredTop sz="86731"/>
  </p:normalViewPr>
  <p:slideViewPr>
    <p:cSldViewPr showGuides="1">
      <p:cViewPr>
        <p:scale>
          <a:sx n="80" d="100"/>
          <a:sy n="80" d="100"/>
        </p:scale>
        <p:origin x="-2550" y="-540"/>
      </p:cViewPr>
      <p:guideLst>
        <p:guide orient="horz" pos="3783"/>
        <p:guide orient="horz" pos="3791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Lucida Grande" charset="0"/>
              </a:rPr>
              <a:t>Second level</a:t>
            </a:r>
          </a:p>
          <a:p>
            <a:pPr lvl="2"/>
            <a:r>
              <a:rPr lang="en-US" noProof="0" smtClean="0">
                <a:sym typeface="Lucida Grande" charset="0"/>
              </a:rPr>
              <a:t>Third level</a:t>
            </a:r>
          </a:p>
          <a:p>
            <a:pPr lvl="3"/>
            <a:r>
              <a:rPr lang="en-US" noProof="0" smtClean="0">
                <a:sym typeface="Lucida Grande" charset="0"/>
              </a:rPr>
              <a:t>Fourth level</a:t>
            </a:r>
          </a:p>
          <a:p>
            <a:pPr lvl="4"/>
            <a:r>
              <a:rPr lang="en-US" noProof="0" smtClean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4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84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ＭＳ Ｐゴシック" charset="0"/>
        <a:cs typeface="Lucida Grande" charset="0"/>
        <a:sym typeface="Lucida Grande" charset="0"/>
      </a:defRPr>
    </a:lvl1pPr>
    <a:lvl2pPr marL="228600" algn="l" defTabSz="584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7200" algn="l" defTabSz="584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5800" algn="l" defTabSz="584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4400" algn="l" defTabSz="5842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Thunder Bay is on the world’s largest freshwater</a:t>
            </a:r>
            <a:r>
              <a:rPr lang="en-US" baseline="0" dirty="0" smtClean="0"/>
              <a:t> lake and offers unparalleled opportunities for outdoor recreation. 1.5 hour flight from Toronto (3 major airlines serve Thunder Bay). 60km from US border, 550km to Minneapolis.</a:t>
            </a:r>
          </a:p>
          <a:p>
            <a:r>
              <a:rPr lang="en-US" baseline="0" dirty="0" smtClean="0"/>
              <a:t>Orillia is in Toronto’s get-away destination (cottage country). 145km to Toronto.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Thunder Bay to Duluth – 300km</a:t>
            </a:r>
          </a:p>
          <a:p>
            <a:r>
              <a:rPr lang="en-US" dirty="0" smtClean="0"/>
              <a:t>Thunder Bay to Minneapolis – 560 km</a:t>
            </a:r>
          </a:p>
          <a:p>
            <a:r>
              <a:rPr lang="en-US" dirty="0" smtClean="0"/>
              <a:t>Orillia to Toronto – 145 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3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72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Bottom Left: </a:t>
            </a:r>
            <a:r>
              <a:rPr lang="en-US" b="0" dirty="0" smtClean="0"/>
              <a:t>CNC Lab for Mechanical</a:t>
            </a:r>
            <a:r>
              <a:rPr lang="en-US" b="0" baseline="0" dirty="0" smtClean="0"/>
              <a:t> Engineering: </a:t>
            </a: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Computer Numerical Control. This is a 4 axis CNC vertical Milling Machine Centre that is </a:t>
            </a:r>
            <a:r>
              <a:rPr lang="en-US" sz="2200" b="1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used for teaching and manufacturing parts </a:t>
            </a: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for undergraduate, graduate degree projects and research equipment for all Engineering departments. </a:t>
            </a:r>
          </a:p>
          <a:p>
            <a:r>
              <a:rPr lang="en-US" sz="2200" b="1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Top Left: </a:t>
            </a: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Structures Lab (Civil</a:t>
            </a:r>
            <a:r>
              <a:rPr lang="en-US" sz="2200" b="0" i="0" kern="1200" baseline="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 Engineering)</a:t>
            </a:r>
          </a:p>
          <a:p>
            <a:r>
              <a:rPr lang="en-US" sz="2200" b="1" i="0" kern="1200" baseline="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Top Right: </a:t>
            </a:r>
            <a:r>
              <a:rPr lang="en-US" sz="2200" b="0" i="0" kern="1200" baseline="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Paleo-DNA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12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Ample lab space</a:t>
            </a:r>
          </a:p>
          <a:p>
            <a:r>
              <a:rPr lang="en-US" dirty="0" smtClean="0"/>
              <a:t>Group</a:t>
            </a:r>
            <a:r>
              <a:rPr lang="en-US" baseline="0" dirty="0" smtClean="0"/>
              <a:t> study rooms available to use</a:t>
            </a:r>
          </a:p>
          <a:p>
            <a:r>
              <a:rPr lang="en-US" baseline="0" dirty="0" smtClean="0"/>
              <a:t>Learning Commons with group study areas &amp; café</a:t>
            </a:r>
          </a:p>
          <a:p>
            <a:r>
              <a:rPr lang="en-US" baseline="0" dirty="0" smtClean="0"/>
              <a:t>Designated quiet zones throughout the library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92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50m </a:t>
            </a:r>
            <a:r>
              <a:rPr lang="mr-IN" dirty="0" smtClean="0"/>
              <a:t>–</a:t>
            </a:r>
            <a:r>
              <a:rPr lang="en-US" dirty="0" smtClean="0"/>
              <a:t> Olympic length pool</a:t>
            </a:r>
          </a:p>
          <a:p>
            <a:r>
              <a:rPr lang="en-US" dirty="0" smtClean="0"/>
              <a:t>Indoo</a:t>
            </a:r>
            <a:r>
              <a:rPr lang="en-US" baseline="0" dirty="0" smtClean="0"/>
              <a:t>r climbing wall</a:t>
            </a:r>
          </a:p>
          <a:p>
            <a:r>
              <a:rPr lang="en-US" baseline="0" dirty="0" smtClean="0"/>
              <a:t>Hot yoga studio</a:t>
            </a:r>
          </a:p>
          <a:p>
            <a:r>
              <a:rPr lang="en-US" baseline="0" dirty="0" smtClean="0"/>
              <a:t>Indoor soccer field with </a:t>
            </a:r>
            <a:r>
              <a:rPr lang="en-US" baseline="0" dirty="0" err="1" smtClean="0"/>
              <a:t>astroturf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42658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Weight rooms (free weights, weight machines)</a:t>
            </a:r>
          </a:p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Cardio Rooms</a:t>
            </a:r>
          </a:p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200m indoor track</a:t>
            </a:r>
          </a:p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68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 Varsity Teams</a:t>
            </a:r>
          </a:p>
          <a:p>
            <a:r>
              <a:rPr lang="en-US" smtClean="0"/>
              <a:t>20+</a:t>
            </a:r>
            <a:r>
              <a:rPr lang="en-US" baseline="0" smtClean="0"/>
              <a:t> Club Teams as well as Recreational Teams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2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Thunder</a:t>
            </a:r>
            <a:r>
              <a:rPr lang="en-US" baseline="0" dirty="0" smtClean="0"/>
              <a:t> Bay has many hang-outs </a:t>
            </a:r>
            <a:r>
              <a:rPr lang="en-US" baseline="0" dirty="0" err="1" smtClean="0"/>
              <a:t>favoured</a:t>
            </a:r>
            <a:r>
              <a:rPr lang="en-US" baseline="0" dirty="0" smtClean="0"/>
              <a:t> by students. The music scene in Thunder Bay is vibrant as is arts and culture, with a professional symphony orchestra, live stage theatre, Canadian and American bands that pass through the city, several film festivals, two major art galleries, and more.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33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305 days of sunshine</a:t>
            </a:r>
            <a:r>
              <a:rPr lang="en-US" baseline="0" dirty="0" smtClean="0"/>
              <a:t> per year</a:t>
            </a:r>
          </a:p>
          <a:p>
            <a:r>
              <a:rPr lang="en-US" baseline="0" dirty="0" smtClean="0"/>
              <a:t>1.5 hour flight from Toronto (3 major airlines serve Thunder Bay)</a:t>
            </a:r>
          </a:p>
          <a:p>
            <a:r>
              <a:rPr lang="en-US" baseline="0" dirty="0" smtClean="0"/>
              <a:t>Amazing vistas</a:t>
            </a:r>
          </a:p>
          <a:p>
            <a:r>
              <a:rPr lang="en-US" baseline="0" dirty="0" smtClean="0"/>
              <a:t>Unparalleled access to outdoor recreational opportunities all year round.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8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 Thunder Bay campus is in the </a:t>
            </a:r>
            <a:r>
              <a:rPr lang="en-US" dirty="0" err="1" smtClean="0"/>
              <a:t>centre</a:t>
            </a:r>
            <a:r>
              <a:rPr lang="en-US" baseline="0" dirty="0" smtClean="0"/>
              <a:t> of Thunder Bay on about 115 hectares of land. </a:t>
            </a:r>
          </a:p>
          <a:p>
            <a:pPr marL="342900" indent="-342900">
              <a:buFont typeface="Arial" charset="0"/>
              <a:buChar char="•"/>
            </a:pPr>
            <a:r>
              <a:rPr lang="en-US" baseline="0" dirty="0" smtClean="0"/>
              <a:t>A river and a small man-made lake are a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-piece on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aseline="0" dirty="0" smtClean="0"/>
              <a:t>Decompress between classes in the bike/walking paths in and around campus </a:t>
            </a:r>
          </a:p>
          <a:p>
            <a:pPr marL="342900" indent="-342900">
              <a:buFont typeface="Arial" charset="0"/>
              <a:buChar char="•"/>
            </a:pPr>
            <a:r>
              <a:rPr lang="en-US" baseline="0" dirty="0" smtClean="0"/>
              <a:t>The natural surroundings also offer many of our natural science, geology, geography and outdoor rec classes outdoor laboratory opportunities.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2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may have heard of some of the big universities in Canada’s largest </a:t>
            </a:r>
            <a:r>
              <a:rPr lang="en-US" baseline="0" dirty="0" smtClean="0"/>
              <a:t>urban </a:t>
            </a:r>
            <a:r>
              <a:rPr lang="en-US" baseline="0" dirty="0" err="1" smtClean="0"/>
              <a:t>centres</a:t>
            </a:r>
            <a:r>
              <a:rPr lang="en-US" baseline="0" dirty="0" smtClean="0"/>
              <a:t>, but Lakehead University was named one of the top three “under the radar” universities in Canada (Huffington Post). </a:t>
            </a:r>
          </a:p>
          <a:p>
            <a:r>
              <a:rPr lang="en-US" baseline="0" dirty="0" smtClean="0"/>
              <a:t>Our students get a value-added education in which they are given the chance to play a bigger role in their classes and learning environments.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Smaller clas</a:t>
            </a:r>
            <a:r>
              <a:rPr lang="en-US" baseline="0" dirty="0" smtClean="0"/>
              <a:t>s sizes means you won’t disappear into the crowd. </a:t>
            </a:r>
          </a:p>
          <a:p>
            <a:r>
              <a:rPr lang="en-US" baseline="0" dirty="0" smtClean="0"/>
              <a:t>You will have the opportunity for a more engaged learning experience, in which you get to know your classmates and professors.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9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1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02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Computer</a:t>
            </a:r>
            <a:r>
              <a:rPr lang="en-US" baseline="0" dirty="0" smtClean="0"/>
              <a:t> Science </a:t>
            </a: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department has access to some of the latest technology available in Canada: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ATAC laboratories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3-D virtual reality room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0" i="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server room with cluster for parallel computing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5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3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3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3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6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29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6" descr="C:\Users\Anna\Google Drive\images converted from yellow presentation\2014 Lakehead University Presentation (Int'l, POLU)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1" t="-11372"/>
          <a:stretch>
            <a:fillRect/>
          </a:stretch>
        </p:blipFill>
        <p:spPr bwMode="auto">
          <a:xfrm>
            <a:off x="-147638" y="-144463"/>
            <a:ext cx="929163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093"/>
            <a:ext cx="7391400" cy="762000"/>
          </a:xfrm>
        </p:spPr>
        <p:txBody>
          <a:bodyPr/>
          <a:lstStyle>
            <a:lvl1pPr>
              <a:defRPr sz="4000">
                <a:solidFill>
                  <a:srgbClr val="01103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46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9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3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82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77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1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1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6600825"/>
            <a:ext cx="91567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27" name="AutoShape 2"/>
          <p:cNvSpPr>
            <a:spLocks/>
          </p:cNvSpPr>
          <p:nvPr/>
        </p:nvSpPr>
        <p:spPr bwMode="auto">
          <a:xfrm>
            <a:off x="7037388" y="6564313"/>
            <a:ext cx="3149600" cy="254000"/>
          </a:xfrm>
          <a:custGeom>
            <a:avLst/>
            <a:gdLst>
              <a:gd name="T0" fmla="*/ 2147483647 w 21600"/>
              <a:gd name="T1" fmla="*/ 17561584 h 21600"/>
              <a:gd name="T2" fmla="*/ 2147483647 w 21600"/>
              <a:gd name="T3" fmla="*/ 17561584 h 21600"/>
              <a:gd name="T4" fmla="*/ 2147483647 w 21600"/>
              <a:gd name="T5" fmla="*/ 17561584 h 21600"/>
              <a:gd name="T6" fmla="*/ 2147483647 w 21600"/>
              <a:gd name="T7" fmla="*/ 1756158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buClr>
                <a:srgbClr val="1D4871"/>
              </a:buClr>
              <a:defRPr/>
            </a:pPr>
            <a:r>
              <a:rPr lang="en-US" sz="1200">
                <a:solidFill>
                  <a:srgbClr val="1D4871"/>
                </a:solidFill>
              </a:rPr>
              <a:t>Lakehead University</a:t>
            </a:r>
            <a:endParaRPr lang="en-US"/>
          </a:p>
        </p:txBody>
      </p:sp>
      <p:sp>
        <p:nvSpPr>
          <p:cNvPr id="1028" name="Rectangle 3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9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63" r:id="rId12"/>
    <p:sldLayoutId id="2147483764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+mj-lt"/>
          <a:ea typeface="ＭＳ Ｐゴシック" charset="0"/>
          <a:cs typeface="+mj-cs"/>
          <a:sym typeface="Arial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ea typeface="ＭＳ Ｐゴシック" charset="0"/>
          <a:cs typeface="Arial" pitchFamily="34" charset="0"/>
          <a:sym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ea typeface="ＭＳ Ｐゴシック" charset="0"/>
          <a:cs typeface="Arial" pitchFamily="34" charset="0"/>
          <a:sym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ea typeface="ＭＳ Ｐゴシック" charset="0"/>
          <a:cs typeface="Arial" pitchFamily="34" charset="0"/>
          <a:sym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ea typeface="ＭＳ Ｐゴシック" charset="0"/>
          <a:cs typeface="Arial" pitchFamily="34" charset="0"/>
          <a:sym typeface="Arial" charset="0"/>
        </a:defRPr>
      </a:lvl5pPr>
      <a:lvl6pPr marL="457200" algn="ctr" defTabSz="457200" rtl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ctr" defTabSz="457200" rtl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ctr" defTabSz="457200" rtl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ctr" defTabSz="457200" rtl="0" fontAlgn="base" hangingPunct="0">
        <a:spcBef>
          <a:spcPct val="0"/>
        </a:spcBef>
        <a:spcAft>
          <a:spcPct val="0"/>
        </a:spcAft>
        <a:defRPr sz="4800" b="1">
          <a:solidFill>
            <a:srgbClr val="B61D22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ＭＳ Ｐゴシック" charset="0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8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5556"/>
          <a:stretch/>
        </p:blipFill>
        <p:spPr>
          <a:xfrm>
            <a:off x="1295400" y="-76200"/>
            <a:ext cx="6858000" cy="2590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211138"/>
            <a:ext cx="7086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The Lakehead</a:t>
            </a:r>
            <a:r>
              <a:rPr lang="en-CA" sz="4400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 </a:t>
            </a: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Advantage</a:t>
            </a:r>
            <a:r>
              <a:rPr lang="en-CA" sz="4400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 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19200"/>
            <a:ext cx="7848600" cy="523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100" y="5105776"/>
            <a:ext cx="2514600" cy="1498600"/>
          </a:xfrm>
          <a:effectLst>
            <a:outerShdw blurRad="50800" dist="38100" dir="8100000" algn="tr" rotWithShape="0">
              <a:prstClr val="black">
                <a:alpha val="55000"/>
              </a:prstClr>
            </a:outerShdw>
          </a:effectLst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  <a:cs typeface="Helvetica" charset="0"/>
              </a:rPr>
              <a:t>Security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  <a:cs typeface="Helvetica" charset="0"/>
              </a:rPr>
              <a:t>Bookstore</a:t>
            </a:r>
          </a:p>
          <a:p>
            <a:pPr marL="285750" indent="-285750">
              <a:buFont typeface="Arial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  <a:cs typeface="Helvetica" charset="0"/>
              </a:rPr>
              <a:t>Lakehead University Student Union</a:t>
            </a:r>
            <a:endParaRPr lang="en-CA" sz="1600" dirty="0">
              <a:solidFill>
                <a:schemeClr val="bg1"/>
              </a:solidFill>
              <a:latin typeface="+mj-lt"/>
              <a:cs typeface="Helvetica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990600" y="1371600"/>
            <a:ext cx="6858000" cy="9906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  <a:sym typeface="Helvetica" charset="0"/>
              </a:defRPr>
            </a:lvl1pPr>
            <a:lvl2pPr marL="228600" indent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57200" indent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85800" indent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914400" indent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22860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2743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marL="0" indent="0">
              <a:buClrTx/>
            </a:pPr>
            <a:r>
              <a:rPr lang="en-CA" sz="2200" b="1" kern="0" dirty="0" smtClean="0">
                <a:solidFill>
                  <a:schemeClr val="bg1"/>
                </a:solidFill>
                <a:latin typeface="+mj-lt"/>
                <a:cs typeface="Helvetica" charset="0"/>
              </a:rPr>
              <a:t>Excellent Student Support </a:t>
            </a:r>
            <a:endParaRPr lang="en-CA" sz="2200" kern="0" dirty="0" smtClean="0">
              <a:solidFill>
                <a:schemeClr val="bg1"/>
              </a:solidFill>
              <a:latin typeface="+mj-lt"/>
              <a:cs typeface="Helvetica" charset="0"/>
            </a:endParaRPr>
          </a:p>
          <a:p>
            <a:pPr marL="285750" indent="-285750">
              <a:buClrTx/>
              <a:buFont typeface="Arial" charset="0"/>
              <a:buChar char="•"/>
            </a:pPr>
            <a:r>
              <a:rPr lang="en-CA" sz="1600" kern="0" dirty="0" smtClean="0">
                <a:solidFill>
                  <a:schemeClr val="bg1"/>
                </a:solidFill>
                <a:latin typeface="+mj-lt"/>
                <a:cs typeface="Helvetica" charset="0"/>
              </a:rPr>
              <a:t>Advising, tutoring, health &amp; counselling, student accessibility services </a:t>
            </a:r>
          </a:p>
          <a:p>
            <a:pPr marL="285750" indent="-285750">
              <a:buClrTx/>
              <a:buFont typeface="Arial" charset="0"/>
              <a:buChar char="•"/>
            </a:pPr>
            <a:r>
              <a:rPr lang="en-CA" sz="1600" kern="0" dirty="0" smtClean="0">
                <a:solidFill>
                  <a:schemeClr val="bg1"/>
                </a:solidFill>
                <a:latin typeface="+mj-lt"/>
                <a:cs typeface="Helvetica" charset="0"/>
              </a:rPr>
              <a:t>Writing, math, study skills and career workshops</a:t>
            </a:r>
          </a:p>
        </p:txBody>
      </p:sp>
    </p:spTree>
    <p:extLst>
      <p:ext uri="{BB962C8B-B14F-4D97-AF65-F5344CB8AC3E}">
        <p14:creationId xmlns:p14="http://schemas.microsoft.com/office/powerpoint/2010/main" val="175032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9" y="1253067"/>
            <a:ext cx="7848600" cy="5232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04800" y="152400"/>
            <a:ext cx="7086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The Lakehead</a:t>
            </a:r>
            <a:r>
              <a:rPr lang="en-CA" sz="4400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 </a:t>
            </a: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Advantage</a:t>
            </a:r>
            <a:r>
              <a:rPr lang="en-CA" sz="4400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 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5257800"/>
            <a:ext cx="6019800" cy="1447800"/>
          </a:xfrm>
          <a:effectLst>
            <a:outerShdw blurRad="50800" dist="38100" dir="8100000" algn="tr" rotWithShape="0">
              <a:prstClr val="black">
                <a:alpha val="61000"/>
              </a:prstClr>
            </a:outerShdw>
          </a:effectLst>
        </p:spPr>
        <p:txBody>
          <a:bodyPr/>
          <a:lstStyle/>
          <a:p>
            <a:pPr marL="0" indent="0" algn="r"/>
            <a:r>
              <a:rPr lang="en-CA" sz="2200" b="1" dirty="0" smtClean="0">
                <a:solidFill>
                  <a:schemeClr val="bg1"/>
                </a:solidFill>
                <a:latin typeface="+mj-lt"/>
                <a:cs typeface="+mj-cs"/>
              </a:rPr>
              <a:t>Small Class Sizes</a:t>
            </a:r>
          </a:p>
          <a:p>
            <a:pPr marL="0" indent="0" algn="r"/>
            <a:r>
              <a:rPr lang="en-CA" sz="1700" b="1" dirty="0" smtClean="0">
                <a:solidFill>
                  <a:schemeClr val="bg1"/>
                </a:solidFill>
                <a:latin typeface="+mj-lt"/>
                <a:cs typeface="+mj-cs"/>
              </a:rPr>
              <a:t>15:1 Student to Professor Ratio </a:t>
            </a:r>
            <a:r>
              <a:rPr lang="en-CA" sz="1700" dirty="0" smtClean="0">
                <a:solidFill>
                  <a:schemeClr val="bg1"/>
                </a:solidFill>
                <a:latin typeface="+mj-lt"/>
                <a:cs typeface="+mj-cs"/>
              </a:rPr>
              <a:t>(Thunder Bay Campus)</a:t>
            </a:r>
          </a:p>
          <a:p>
            <a:pPr marL="0" indent="0" algn="r"/>
            <a:r>
              <a:rPr lang="en-CA" sz="1700" b="1" dirty="0" smtClean="0">
                <a:solidFill>
                  <a:schemeClr val="bg1"/>
                </a:solidFill>
                <a:latin typeface="+mj-lt"/>
                <a:cs typeface="+mj-cs"/>
              </a:rPr>
              <a:t>13:1 </a:t>
            </a:r>
            <a:r>
              <a:rPr lang="en-CA" sz="1700" b="1" dirty="0">
                <a:solidFill>
                  <a:schemeClr val="bg1"/>
                </a:solidFill>
              </a:rPr>
              <a:t>Student to Professor Ratio </a:t>
            </a:r>
            <a:r>
              <a:rPr lang="en-CA" sz="1700" dirty="0" smtClean="0">
                <a:solidFill>
                  <a:schemeClr val="bg1"/>
                </a:solidFill>
              </a:rPr>
              <a:t>(Orillia Campus</a:t>
            </a:r>
            <a:r>
              <a:rPr lang="en-CA" sz="1700" dirty="0">
                <a:solidFill>
                  <a:schemeClr val="bg1"/>
                </a:solidFill>
              </a:rPr>
              <a:t>)</a:t>
            </a:r>
          </a:p>
          <a:p>
            <a:pPr marL="0" indent="0"/>
            <a:endParaRPr lang="en-CA" sz="1700" b="1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43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3"/>
          <p:cNvSpPr>
            <a:spLocks/>
          </p:cNvSpPr>
          <p:nvPr/>
        </p:nvSpPr>
        <p:spPr bwMode="auto">
          <a:xfrm>
            <a:off x="8305800" y="1939925"/>
            <a:ext cx="700088" cy="631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A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0" y="5257800"/>
            <a:ext cx="1560513" cy="9286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14342" name="Picture 9" descr="Lecture Outdoo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225" y="4676775"/>
            <a:ext cx="22828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Chemisty La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50" y="2970213"/>
            <a:ext cx="22860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Engineer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50" y="1411288"/>
            <a:ext cx="22860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2"/>
          <p:cNvSpPr>
            <a:spLocks noChangeArrowheads="1"/>
          </p:cNvSpPr>
          <p:nvPr/>
        </p:nvSpPr>
        <p:spPr bwMode="auto">
          <a:xfrm>
            <a:off x="990600" y="1752600"/>
            <a:ext cx="457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Social Sciences &amp; Humanities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Science &amp; Environmental Studies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Business Administration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Engineering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Natural Resources Management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Education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Health &amp; Behavioral Sciences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Northern Ontario School of Medicine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Graduate Studies</a:t>
            </a:r>
          </a:p>
          <a:p>
            <a:pPr marL="342900" indent="-342900">
              <a:buFont typeface="Arial" charset="0"/>
              <a:buChar char="•"/>
            </a:pPr>
            <a:r>
              <a:rPr lang="en-CA" b="1" dirty="0">
                <a:solidFill>
                  <a:srgbClr val="011039"/>
                </a:solidFill>
              </a:rPr>
              <a:t>Law</a:t>
            </a:r>
          </a:p>
        </p:txBody>
      </p:sp>
      <p:pic>
        <p:nvPicPr>
          <p:cNvPr id="15" name="Picture 7" descr="image2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100" y="4676775"/>
            <a:ext cx="2366963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381000" y="166688"/>
            <a:ext cx="7086600" cy="900112"/>
          </a:xfrm>
        </p:spPr>
        <p:txBody>
          <a:bodyPr/>
          <a:lstStyle/>
          <a:p>
            <a:pPr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Our Academic Faculties</a:t>
            </a:r>
            <a:endParaRPr lang="en-CA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C:\Users\Anna\Google Drive\images converted from yellow presentation\2014 Lakehead University Presentation (Int'l, POLU)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1" t="-11372"/>
          <a:stretch>
            <a:fillRect/>
          </a:stretch>
        </p:blipFill>
        <p:spPr bwMode="auto">
          <a:xfrm>
            <a:off x="-147638" y="-144463"/>
            <a:ext cx="929163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953500" cy="868362"/>
          </a:xfrm>
        </p:spPr>
        <p:txBody>
          <a:bodyPr lIns="91440" tIns="45720" rIns="91440" bIns="45720"/>
          <a:lstStyle/>
          <a:p>
            <a:pPr algn="l" eaLnBrk="1" hangingPunct="1">
              <a:defRPr/>
            </a:pPr>
            <a:r>
              <a:rPr lang="en-US" sz="4000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</a:t>
            </a:r>
            <a:r>
              <a:rPr lang="en-US" sz="40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66688" y="1535112"/>
            <a:ext cx="3232150" cy="48656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Aboriginal Education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Anthropology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Applied 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Life Sciences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Biology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Bioinformatics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Business*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Chemistry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Computer 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Science*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Criminology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Economics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Education - Concurrent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Education - Consecutive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Engineering – Chemical*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Engineering – Civil*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Engineering – Electrical*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Engineering – Mechanical*</a:t>
            </a:r>
            <a:endParaRPr lang="en-US" sz="1500" b="1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Engineering – Software*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>
                <a:solidFill>
                  <a:schemeClr val="bg2">
                    <a:lumMod val="50000"/>
                  </a:schemeClr>
                </a:solidFill>
                <a:sym typeface="Arial" pitchFamily="34" charset="0"/>
              </a:rPr>
              <a:t>English</a:t>
            </a:r>
          </a:p>
          <a:p>
            <a:pPr marL="177800" indent="-177800" eaLnBrk="1" hangingPunct="1">
              <a:buFont typeface="Wingdings" charset="0"/>
              <a:buChar char="§"/>
              <a:defRPr/>
            </a:pPr>
            <a:endParaRPr lang="en-US" sz="1500" dirty="0">
              <a:solidFill>
                <a:srgbClr val="17375E"/>
              </a:solidFill>
              <a:latin typeface="Calibri" charset="0"/>
              <a:cs typeface="Arial" charset="0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47987" y="1524000"/>
            <a:ext cx="310038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>
                <a:solidFill>
                  <a:srgbClr val="292C30"/>
                </a:solidFill>
                <a:sym typeface="Arial" pitchFamily="34" charset="0"/>
              </a:rPr>
              <a:t>Environmental </a:t>
            </a:r>
            <a:r>
              <a:rPr lang="en-US" altLang="en-US" sz="1500" b="1" dirty="0" smtClean="0">
                <a:solidFill>
                  <a:srgbClr val="292C30"/>
                </a:solidFill>
                <a:sym typeface="Arial" pitchFamily="34" charset="0"/>
              </a:rPr>
              <a:t>Management</a:t>
            </a:r>
            <a:endParaRPr lang="en-US" altLang="en-US" sz="1500" b="1" dirty="0">
              <a:solidFill>
                <a:srgbClr val="292C30"/>
              </a:solidFill>
              <a:sym typeface="Arial" pitchFamily="34" charset="0"/>
            </a:endParaRP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sym typeface="Arial" pitchFamily="34" charset="0"/>
              </a:rPr>
              <a:t>Environmental </a:t>
            </a:r>
            <a:r>
              <a:rPr lang="en-US" altLang="en-US" sz="1500" b="1" dirty="0">
                <a:solidFill>
                  <a:srgbClr val="292C30"/>
                </a:solidFill>
                <a:sym typeface="Arial" pitchFamily="34" charset="0"/>
              </a:rPr>
              <a:t>Sciences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>
                <a:solidFill>
                  <a:srgbClr val="292C30"/>
                </a:solidFill>
                <a:sym typeface="Arial" pitchFamily="34" charset="0"/>
              </a:rPr>
              <a:t>Environmental Studies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>
                <a:solidFill>
                  <a:srgbClr val="292C30"/>
                </a:solidFill>
                <a:sym typeface="Arial" pitchFamily="34" charset="0"/>
              </a:rPr>
              <a:t>Environmental Sustainability</a:t>
            </a:r>
            <a:endParaRPr lang="en-US" sz="1500" b="1" dirty="0">
              <a:solidFill>
                <a:srgbClr val="17375E"/>
              </a:solidFill>
            </a:endParaRP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Forestry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err="1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Geoarchaeology</a:t>
            </a:r>
            <a:endParaRPr lang="en-US" altLang="en-US" sz="1500" b="1" dirty="0" smtClean="0">
              <a:solidFill>
                <a:srgbClr val="292C30"/>
              </a:solidFill>
              <a:latin typeface="Arial"/>
              <a:cs typeface="Arial"/>
              <a:sym typeface="Arial" pitchFamily="34" charset="0"/>
            </a:endParaRP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Geography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Geology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Gerontology 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History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Indigenous Learning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Interdisciplinary Studies</a:t>
            </a:r>
            <a:endParaRPr lang="en-US" altLang="en-US" sz="1500" b="1" dirty="0" smtClean="0">
              <a:solidFill>
                <a:srgbClr val="292C30"/>
              </a:solidFill>
              <a:latin typeface="Arial"/>
              <a:cs typeface="Arial"/>
              <a:sym typeface="Arial" pitchFamily="34" charset="0"/>
            </a:endParaRP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Kinesiology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Languages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Law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Mathematics</a:t>
            </a: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Media </a:t>
            </a: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Studies</a:t>
            </a:r>
            <a:endParaRPr lang="en-US" altLang="en-US" sz="1500" b="1" dirty="0" smtClean="0">
              <a:solidFill>
                <a:srgbClr val="292C30"/>
              </a:solidFill>
              <a:latin typeface="Arial"/>
              <a:cs typeface="Arial"/>
              <a:sym typeface="Arial" pitchFamily="34" charset="0"/>
            </a:endParaRPr>
          </a:p>
          <a:p>
            <a:pPr marL="177800" indent="-177800" hangingPunct="1">
              <a:buFont typeface="Arial" pitchFamily="34" charset="0"/>
              <a:buChar char="•"/>
              <a:defRPr/>
            </a:pPr>
            <a:r>
              <a:rPr lang="en-US" altLang="en-US" sz="1500" b="1" dirty="0" smtClean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Medicine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6110288" y="1535112"/>
            <a:ext cx="31480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500" b="1" dirty="0">
                <a:solidFill>
                  <a:srgbClr val="292C30"/>
                </a:solidFill>
                <a:latin typeface="Arial"/>
                <a:cs typeface="Arial"/>
                <a:sym typeface="Arial" pitchFamily="34" charset="0"/>
              </a:rPr>
              <a:t>Music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Natural </a:t>
            </a: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Science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Northern </a:t>
            </a: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Studies</a:t>
            </a:r>
            <a:endParaRPr lang="en-US" sz="1500" b="1" dirty="0">
              <a:solidFill>
                <a:srgbClr val="292C30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Nursing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Outdoor </a:t>
            </a: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Recreation</a:t>
            </a: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, Parks and </a:t>
            </a: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Tourism</a:t>
            </a:r>
            <a:endParaRPr lang="en-US" sz="1500" b="1" dirty="0">
              <a:solidFill>
                <a:srgbClr val="292C30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Philosophy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Physics*</a:t>
            </a:r>
            <a:endParaRPr lang="en-US" sz="1500" b="1" dirty="0">
              <a:solidFill>
                <a:srgbClr val="292C30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Psychology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Resource and Environmental Economics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Social Work </a:t>
            </a:r>
            <a:endParaRPr lang="en-US" sz="1500" b="1" dirty="0" smtClean="0">
              <a:solidFill>
                <a:srgbClr val="292C30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Sociology</a:t>
            </a:r>
            <a:endParaRPr lang="en-US" sz="1500" b="1" dirty="0">
              <a:solidFill>
                <a:srgbClr val="292C30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Visual </a:t>
            </a: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Arts</a:t>
            </a:r>
          </a:p>
          <a:p>
            <a:pPr eaLnBrk="1" hangingPunct="1">
              <a:buFont typeface="Arial" charset="0"/>
              <a:buChar char="•"/>
            </a:pP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Water Resource Science</a:t>
            </a:r>
            <a:endParaRPr lang="en-US" sz="1500" b="1" dirty="0">
              <a:solidFill>
                <a:srgbClr val="292C30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500" b="1" dirty="0">
                <a:solidFill>
                  <a:srgbClr val="292C30"/>
                </a:solidFill>
                <a:latin typeface="Arial"/>
                <a:cs typeface="Arial"/>
              </a:rPr>
              <a:t>Women’s </a:t>
            </a:r>
            <a:r>
              <a:rPr lang="en-US" sz="1500" b="1" dirty="0" smtClean="0">
                <a:solidFill>
                  <a:srgbClr val="292C30"/>
                </a:solidFill>
                <a:latin typeface="Arial"/>
                <a:cs typeface="Arial"/>
              </a:rPr>
              <a:t>Studies</a:t>
            </a:r>
            <a:endParaRPr lang="en-US" sz="1500" b="1" dirty="0">
              <a:solidFill>
                <a:srgbClr val="292C3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07075" y="1185863"/>
            <a:ext cx="3235325" cy="534828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CA">
              <a:solidFill>
                <a:srgbClr val="FFFFFF"/>
              </a:solidFill>
              <a:latin typeface="Calibri" charset="0"/>
              <a:ea typeface="Malgun Gothic" charset="0"/>
              <a:cs typeface="Malgun Gothic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663" y="1190625"/>
            <a:ext cx="5630862" cy="534352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CA">
              <a:solidFill>
                <a:srgbClr val="FFFFFF"/>
              </a:solidFill>
              <a:latin typeface="Calibri" charset="0"/>
              <a:ea typeface="Malgun Gothic" charset="0"/>
              <a:cs typeface="Malgun Gothic" charset="0"/>
            </a:endParaRPr>
          </a:p>
        </p:txBody>
      </p:sp>
      <p:pic>
        <p:nvPicPr>
          <p:cNvPr id="16387" name="Picture 6" descr="C:\Users\Anna\Google Drive\images converted from yellow presentation\2014 Lakehead University Presentation (Int'l, POLU)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1" t="-11372"/>
          <a:stretch>
            <a:fillRect/>
          </a:stretch>
        </p:blipFill>
        <p:spPr bwMode="auto">
          <a:xfrm>
            <a:off x="-147638" y="-158750"/>
            <a:ext cx="9291638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304800" y="46037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hangingPunct="1">
              <a:defRPr/>
            </a:pPr>
            <a:r>
              <a:rPr lang="en-US" sz="40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</a:t>
            </a:r>
            <a:r>
              <a:rPr lang="en-US" sz="40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</a:t>
            </a:r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1371600" y="1143000"/>
            <a:ext cx="428783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Biology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Business </a:t>
            </a: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Administration; Business Management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Chemistry 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Computer Science </a:t>
            </a:r>
            <a:endParaRPr lang="en-US" sz="1400" b="1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Economics 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Education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Engineering: Electrical </a:t>
            </a: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Computer; Environmental; Civil; Mechanical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English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Environmental </a:t>
            </a: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Studies: Northern Environments &amp; </a:t>
            </a: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Cultures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Forestry 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Geology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Health Sciences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History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Kinesiology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Mathematical Sciences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Physics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Psychology: Clinical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Psychology: Psychological Science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Public Health </a:t>
            </a:r>
            <a:endParaRPr lang="en-US" sz="1400" b="1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Social Justice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Social Work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Sociology 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endParaRPr lang="en-US" sz="1400" b="1" dirty="0">
              <a:solidFill>
                <a:srgbClr val="17375E"/>
              </a:solidFill>
              <a:latin typeface="Calibri" charset="0"/>
            </a:endParaRPr>
          </a:p>
          <a:p>
            <a:pPr eaLnBrk="1" hangingPunct="1"/>
            <a:endParaRPr lang="en-US" sz="1400" b="1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600" y="1371600"/>
            <a:ext cx="3048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defRPr/>
            </a:pPr>
            <a:endParaRPr lang="en-US" sz="2000" b="1" dirty="0">
              <a:solidFill>
                <a:srgbClr val="17375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hangingPunct="1">
              <a:defRPr/>
            </a:pPr>
            <a:endParaRPr lang="en-US" sz="1400" dirty="0">
              <a:solidFill>
                <a:srgbClr val="17375E"/>
              </a:solidFill>
              <a:latin typeface="Calibri" charset="0"/>
            </a:endParaRP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Biotechnology </a:t>
            </a: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Chemistry and Materials </a:t>
            </a: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Science</a:t>
            </a:r>
            <a:endParaRPr lang="en-US" sz="14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Educational Studies </a:t>
            </a:r>
            <a:endParaRPr lang="en-US" sz="1400" b="1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Engineering</a:t>
            </a: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: Electrical and Computer </a:t>
            </a: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Engineering: Chemical</a:t>
            </a: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Engineering</a:t>
            </a: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: </a:t>
            </a: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Civil </a:t>
            </a:r>
            <a:endParaRPr lang="en-US" sz="1400" b="1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Engineering: </a:t>
            </a: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Software </a:t>
            </a:r>
            <a:endParaRPr lang="en-US" sz="1400" b="1" dirty="0" smtClean="0">
              <a:solidFill>
                <a:srgbClr val="17375E"/>
              </a:solidFill>
              <a:latin typeface="Arial"/>
              <a:cs typeface="Arial"/>
            </a:endParaRP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Engineering: Mechanical </a:t>
            </a: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Forest Sciences </a:t>
            </a: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Psychology: Clinical </a:t>
            </a:r>
          </a:p>
          <a:p>
            <a:pPr marL="285750" indent="-285750" hangingPunct="1">
              <a:buFont typeface="Arial"/>
              <a:buChar char="•"/>
              <a:defRPr/>
            </a:pPr>
            <a:r>
              <a:rPr lang="en-US" sz="1400" b="1" dirty="0">
                <a:solidFill>
                  <a:srgbClr val="17375E"/>
                </a:solidFill>
                <a:latin typeface="Arial"/>
                <a:cs typeface="Arial"/>
              </a:rPr>
              <a:t>Psychology: Psychological </a:t>
            </a:r>
            <a:r>
              <a:rPr lang="en-US" sz="1400" b="1" dirty="0" smtClean="0">
                <a:solidFill>
                  <a:srgbClr val="17375E"/>
                </a:solidFill>
                <a:latin typeface="Arial"/>
                <a:cs typeface="Arial"/>
              </a:rPr>
              <a:t>Science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1219200"/>
            <a:ext cx="1371600" cy="533400"/>
          </a:xfrm>
          <a:prstGeom prst="rect">
            <a:avLst/>
          </a:prstGeom>
          <a:solidFill>
            <a:srgbClr val="000075"/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  <a:sym typeface="Arial" pitchFamily="34" charset="0"/>
              </a:rPr>
              <a:t>Masters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791200" y="1219200"/>
            <a:ext cx="1600200" cy="533400"/>
          </a:xfrm>
          <a:prstGeom prst="rect">
            <a:avLst/>
          </a:prstGeom>
          <a:solidFill>
            <a:srgbClr val="000075"/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  <a:sym typeface="Arial" pitchFamily="34" charset="0"/>
              </a:rPr>
              <a:t>Doctoral</a:t>
            </a:r>
          </a:p>
        </p:txBody>
      </p:sp>
    </p:spTree>
    <p:extLst>
      <p:ext uri="{BB962C8B-B14F-4D97-AF65-F5344CB8AC3E}">
        <p14:creationId xmlns:p14="http://schemas.microsoft.com/office/powerpoint/2010/main" val="947573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8600" y="228600"/>
            <a:ext cx="8639784" cy="8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Program Highlights</a:t>
            </a:r>
            <a:endParaRPr lang="en-CA" sz="2800" kern="0" dirty="0" smtClean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008" y="1295400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Business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CA" altLang="ko-KR" sz="1600" dirty="0"/>
              <a:t>AACSB </a:t>
            </a:r>
            <a:r>
              <a:rPr lang="en-CA" altLang="ko-KR" sz="1600" dirty="0" smtClean="0"/>
              <a:t>accredited </a:t>
            </a:r>
            <a:r>
              <a:rPr lang="en-CA" altLang="ko-KR" sz="1200" dirty="0" smtClean="0"/>
              <a:t>Association of Advanced Collegiate Schools </a:t>
            </a:r>
            <a:r>
              <a:rPr lang="en-CA" altLang="ko-KR" sz="1200" dirty="0"/>
              <a:t>of Business, </a:t>
            </a:r>
            <a:r>
              <a:rPr lang="en-US" sz="1200" dirty="0" smtClean="0"/>
              <a:t>the </a:t>
            </a:r>
            <a:r>
              <a:rPr lang="en-US" sz="1200" dirty="0"/>
              <a:t>highest standard </a:t>
            </a:r>
            <a:r>
              <a:rPr lang="en-US" sz="1200" dirty="0" smtClean="0"/>
              <a:t>of </a:t>
            </a:r>
            <a:r>
              <a:rPr lang="en-US" sz="1200" dirty="0"/>
              <a:t>achievement for business schools </a:t>
            </a:r>
            <a:r>
              <a:rPr lang="en-US" sz="1200" dirty="0" smtClean="0"/>
              <a:t>worldwide. Less </a:t>
            </a:r>
            <a:r>
              <a:rPr lang="en-US" sz="1200" dirty="0"/>
              <a:t>than 5% of the </a:t>
            </a:r>
            <a:r>
              <a:rPr lang="en-US" sz="1200" dirty="0" smtClean="0"/>
              <a:t>world's 13,000 business programs have earned AACSB Accreditation.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Business Administration (3-year)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/>
              <a:t>Honours</a:t>
            </a:r>
            <a:r>
              <a:rPr lang="en-US" sz="1600" dirty="0" smtClean="0"/>
              <a:t> Bachelor of Commerce (4-year) </a:t>
            </a:r>
            <a:r>
              <a:rPr lang="en-US" sz="1400" dirty="0" smtClean="0"/>
              <a:t>Accounting, Economics, Finance, Human Resources/Industrial Relations, General Management, Information Systems &amp; Operations, International Business, Marketing, Business Administration (Orillia), Global Entrepreneurship (Orillia)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Join the Lakehead University Business Association (LUBA)</a:t>
            </a:r>
          </a:p>
          <a:p>
            <a:endParaRPr lang="en-US" sz="1200" dirty="0" smtClean="0"/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408" y="3758837"/>
            <a:ext cx="4105592" cy="2746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40" y="3758837"/>
            <a:ext cx="4077245" cy="27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511" y="1524000"/>
            <a:ext cx="6968284" cy="46383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28600" y="228600"/>
            <a:ext cx="8639784" cy="8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Program Highlights</a:t>
            </a:r>
            <a:endParaRPr lang="en-CA" sz="2800" kern="0" dirty="0" smtClean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447800"/>
            <a:ext cx="304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Computer Science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Business or </a:t>
            </a:r>
            <a:r>
              <a:rPr lang="en-US" sz="1600" smtClean="0"/>
              <a:t>Scientific Streams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Sample core areas of study include: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Computer Programming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Data Structures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Computer </a:t>
            </a:r>
            <a:r>
              <a:rPr lang="en-US" sz="1600" dirty="0" smtClean="0"/>
              <a:t>Graphics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 smtClean="0"/>
              <a:t>Health Informatics</a:t>
            </a:r>
            <a:endParaRPr lang="en-US" sz="1600" dirty="0"/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Big Data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Mobile Computing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Internet Security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Artificial Intelligence</a:t>
            </a:r>
          </a:p>
          <a:p>
            <a:pPr marL="584200" indent="-177800">
              <a:buFont typeface="Arial" charset="0"/>
              <a:buChar char="•"/>
            </a:pPr>
            <a:r>
              <a:rPr lang="en-US" sz="1600" dirty="0"/>
              <a:t>Cloud </a:t>
            </a:r>
            <a:r>
              <a:rPr lang="en-US" sz="1600" dirty="0" smtClean="0"/>
              <a:t>Computing</a:t>
            </a:r>
          </a:p>
          <a:p>
            <a:pPr marL="312738" indent="-304800">
              <a:buFont typeface="Arial" charset="0"/>
              <a:buChar char="•"/>
            </a:pPr>
            <a:r>
              <a:rPr lang="en-US" sz="1600" dirty="0" smtClean="0"/>
              <a:t>Game </a:t>
            </a:r>
            <a:r>
              <a:rPr lang="en-US" sz="1600" dirty="0"/>
              <a:t>Programming </a:t>
            </a:r>
            <a:r>
              <a:rPr lang="en-US" sz="1600" dirty="0" smtClean="0"/>
              <a:t>Specialization</a:t>
            </a:r>
          </a:p>
          <a:p>
            <a:pPr marL="312738" indent="-304800">
              <a:buFont typeface="Arial" charset="0"/>
              <a:buChar char="•"/>
            </a:pPr>
            <a:r>
              <a:rPr lang="en-US" sz="1600" dirty="0"/>
              <a:t>Comprehensive curriculum detailing several languages, including Java and C/C</a:t>
            </a:r>
            <a:r>
              <a:rPr lang="en-US" sz="1600" dirty="0" smtClean="0"/>
              <a:t>++</a:t>
            </a:r>
            <a:endParaRPr lang="en-US" sz="1600" dirty="0"/>
          </a:p>
          <a:p>
            <a:r>
              <a:rPr lang="en-US" sz="1200" dirty="0"/>
              <a:t/>
            </a:r>
            <a:br>
              <a:rPr lang="en-US" sz="1200" dirty="0"/>
            </a:br>
            <a:endParaRPr lang="en-US" sz="1200" dirty="0" smtClean="0"/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50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228600"/>
            <a:ext cx="863978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Program Highlights</a:t>
            </a:r>
            <a:endParaRPr lang="en-CA" sz="28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364" y="1522343"/>
            <a:ext cx="5029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Engineering</a:t>
            </a:r>
            <a:r>
              <a:rPr lang="en-US" sz="2800" b="1" dirty="0"/>
              <a:t> 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Chemical</a:t>
            </a:r>
            <a:r>
              <a:rPr lang="en-US" sz="1600" dirty="0"/>
              <a:t>, Civil, Mechanical, Electrical, </a:t>
            </a:r>
            <a:r>
              <a:rPr lang="en-US" sz="1600" dirty="0" smtClean="0"/>
              <a:t>Software</a:t>
            </a:r>
            <a:endParaRPr lang="en-US" sz="1600" b="1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Join the Lakehead University Engineering Student Society (ESS)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39770"/>
            <a:ext cx="4876800" cy="325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127" y="1447800"/>
            <a:ext cx="3363458" cy="50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1884" y="1219200"/>
            <a:ext cx="7391400" cy="457200"/>
          </a:xfrm>
        </p:spPr>
        <p:txBody>
          <a:bodyPr/>
          <a:lstStyle/>
          <a:p>
            <a:r>
              <a:rPr lang="en-US" sz="2000" b="1" dirty="0" smtClean="0">
                <a:latin typeface="+mj-lt"/>
              </a:rPr>
              <a:t>Engineering Student Competitions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877" y="1752600"/>
            <a:ext cx="4923123" cy="32956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91400" cy="762000"/>
          </a:xfrm>
        </p:spPr>
        <p:txBody>
          <a:bodyPr/>
          <a:lstStyle/>
          <a:p>
            <a:pPr algn="l"/>
            <a:r>
              <a:rPr lang="en-US" dirty="0" smtClean="0"/>
              <a:t>Program Highlights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57200" y="1600200"/>
            <a:ext cx="3657600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  <a:sym typeface="Helvetica" charset="0"/>
              </a:defRPr>
            </a:lvl1pPr>
            <a:lvl2pPr marL="228600" indent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57200" indent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85800" indent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914400" indent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22860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2743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Tx/>
              <a:buFont typeface="Arial" charset="0"/>
              <a:buChar char="•"/>
            </a:pPr>
            <a:r>
              <a:rPr lang="en-US" sz="1600" b="1" kern="0" dirty="0" smtClean="0">
                <a:latin typeface="+mj-lt"/>
              </a:rPr>
              <a:t>Civil Engineering Steel Bridge Team – </a:t>
            </a:r>
            <a:r>
              <a:rPr lang="en-US" sz="1600" kern="0" dirty="0" smtClean="0">
                <a:latin typeface="+mj-lt"/>
              </a:rPr>
              <a:t>only Canadian team that consistently ranks in the top 5 of the AISC/ASCE U.S. National Steel Bridge Competition</a:t>
            </a:r>
          </a:p>
          <a:p>
            <a:pPr>
              <a:buClrTx/>
              <a:buFont typeface="Arial" charset="0"/>
              <a:buChar char="•"/>
            </a:pPr>
            <a:r>
              <a:rPr lang="en-US" sz="1600" b="1" kern="0" dirty="0" smtClean="0">
                <a:latin typeface="+mj-lt"/>
              </a:rPr>
              <a:t>Formula SAE Team – </a:t>
            </a:r>
            <a:r>
              <a:rPr lang="en-US" sz="1600" kern="0" dirty="0" smtClean="0">
                <a:latin typeface="+mj-lt"/>
              </a:rPr>
              <a:t>ranked 5</a:t>
            </a:r>
            <a:r>
              <a:rPr lang="en-US" sz="1600" kern="0" baseline="30000" dirty="0" smtClean="0">
                <a:latin typeface="+mj-lt"/>
              </a:rPr>
              <a:t>th</a:t>
            </a:r>
            <a:r>
              <a:rPr lang="en-US" sz="1600" kern="0" dirty="0" smtClean="0">
                <a:latin typeface="+mj-lt"/>
              </a:rPr>
              <a:t> and 6th respectively in 2010 and 2012 of all Canadian teams</a:t>
            </a:r>
          </a:p>
          <a:p>
            <a:pPr>
              <a:buClrTx/>
              <a:buFont typeface="Arial" charset="0"/>
              <a:buChar char="•"/>
            </a:pPr>
            <a:r>
              <a:rPr lang="en-US" sz="1600" b="1" kern="0" dirty="0" smtClean="0">
                <a:latin typeface="+mj-lt"/>
              </a:rPr>
              <a:t>Mechanical Engineering students designed a human powered vehicle – </a:t>
            </a:r>
            <a:r>
              <a:rPr lang="en-US" sz="1600" kern="0" dirty="0" smtClean="0">
                <a:latin typeface="+mj-lt"/>
              </a:rPr>
              <a:t>ranked 1</a:t>
            </a:r>
            <a:r>
              <a:rPr lang="en-US" sz="1600" kern="0" baseline="30000" dirty="0" smtClean="0">
                <a:latin typeface="+mj-lt"/>
              </a:rPr>
              <a:t>st</a:t>
            </a:r>
            <a:r>
              <a:rPr lang="en-US" sz="1600" kern="0" dirty="0" smtClean="0">
                <a:latin typeface="+mj-lt"/>
              </a:rPr>
              <a:t> among Canadian universities and 5</a:t>
            </a:r>
            <a:r>
              <a:rPr lang="en-US" sz="1600" kern="0" baseline="30000" dirty="0" smtClean="0">
                <a:latin typeface="+mj-lt"/>
              </a:rPr>
              <a:t>th</a:t>
            </a:r>
            <a:r>
              <a:rPr lang="en-US" sz="1600" kern="0" dirty="0" smtClean="0">
                <a:latin typeface="+mj-lt"/>
              </a:rPr>
              <a:t> overall at the American Society of Mechanical Engineers Human Powered Vehicle Challenge (2014)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257799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65113">
              <a:buClrTx/>
              <a:buFont typeface="Arial" charset="0"/>
              <a:buChar char="•"/>
            </a:pPr>
            <a:r>
              <a:rPr lang="en-US" sz="1600" b="1" kern="0" dirty="0"/>
              <a:t>Chemical Engineering Team – </a:t>
            </a:r>
            <a:r>
              <a:rPr lang="en-US" sz="1600" kern="0" dirty="0"/>
              <a:t>won the SNC-Lavalin Undergraduate Plant Design Competition two years in a row, hosted by the Canadian Society for Chemical Engineering</a:t>
            </a:r>
          </a:p>
          <a:p>
            <a:pPr marL="274638" indent="-265113">
              <a:buClrTx/>
              <a:buFont typeface="Arial" charset="0"/>
              <a:buChar char="•"/>
            </a:pPr>
            <a:r>
              <a:rPr lang="en-US" sz="1600" b="1" kern="0" dirty="0"/>
              <a:t>Electrical Engineering Students – </a:t>
            </a:r>
            <a:r>
              <a:rPr lang="en-US" sz="1600" kern="0" dirty="0"/>
              <a:t>2 Lakehead students won the 2014 IEEE Canada Student Paper Competition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04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228600"/>
            <a:ext cx="7725384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Expenses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585319"/>
              </p:ext>
            </p:extLst>
          </p:nvPr>
        </p:nvGraphicFramePr>
        <p:xfrm>
          <a:off x="457200" y="1600200"/>
          <a:ext cx="4953000" cy="3883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971800"/>
              </a:tblGrid>
              <a:tr h="466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Undergraduate 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</a:rPr>
                        <a:t>(CAD $)</a:t>
                      </a:r>
                      <a:endParaRPr lang="en-US" sz="1600" b="1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651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Free exchange spot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Two semester students from </a:t>
                      </a:r>
                      <a:r>
                        <a:rPr lang="en-US" sz="1400" dirty="0" err="1" smtClean="0">
                          <a:solidFill>
                            <a:srgbClr val="021A5E"/>
                          </a:solidFill>
                        </a:rPr>
                        <a:t>Beuth</a:t>
                      </a:r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 per year</a:t>
                      </a:r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 will have tuition fees waived</a:t>
                      </a:r>
                      <a:endParaRPr lang="en-US" sz="1400" dirty="0" smtClean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  <a:tr h="651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Discounted tuition</a:t>
                      </a:r>
                      <a:endParaRPr lang="en-US" sz="1400" b="1" baseline="0" dirty="0" smtClean="0">
                        <a:solidFill>
                          <a:srgbClr val="021A5E"/>
                        </a:solidFill>
                      </a:endParaRP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021A5E"/>
                          </a:solidFill>
                        </a:rPr>
                        <a:t>for </a:t>
                      </a:r>
                      <a:r>
                        <a:rPr lang="en-US" sz="1400" b="1" baseline="0" dirty="0" err="1" smtClean="0">
                          <a:solidFill>
                            <a:srgbClr val="021A5E"/>
                          </a:solidFill>
                        </a:rPr>
                        <a:t>Beuth</a:t>
                      </a:r>
                      <a:r>
                        <a:rPr lang="en-US" sz="1400" b="1" baseline="0" dirty="0" smtClean="0">
                          <a:solidFill>
                            <a:srgbClr val="021A5E"/>
                          </a:solidFill>
                        </a:rPr>
                        <a:t> exchange students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$7,000 per semester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As free-mover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  <a:tr h="651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Ancillary Fees* 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(for all</a:t>
                      </a:r>
                      <a:r>
                        <a:rPr lang="en-US" sz="1400" b="1" baseline="0" dirty="0" smtClean="0">
                          <a:solidFill>
                            <a:srgbClr val="021A5E"/>
                          </a:solidFill>
                        </a:rPr>
                        <a:t> students)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$50 per 0.5 credit course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  <a:tr h="651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Health Insurance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$204 per semester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  <a:tr h="651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Textbooks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$500 - $1000</a:t>
                      </a:r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 per semester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(based on field of study)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5585798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21A5E"/>
                </a:solidFill>
              </a:rPr>
              <a:t>*Ancillary fees cover: </a:t>
            </a:r>
            <a:r>
              <a:rPr lang="en-US" sz="1400" dirty="0" smtClean="0">
                <a:solidFill>
                  <a:srgbClr val="021A5E"/>
                </a:solidFill>
              </a:rPr>
              <a:t>athletic facilities, LU Radio, Student Union, technology enhancement, Canadian Federation of Students membership, etc.</a:t>
            </a:r>
            <a:endParaRPr lang="en-US" sz="1400" dirty="0">
              <a:solidFill>
                <a:srgbClr val="021A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544" y="1371600"/>
            <a:ext cx="359845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1000" y="671810"/>
            <a:ext cx="4649273" cy="579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301002"/>
            <a:ext cx="3429000" cy="2609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038600"/>
            <a:ext cx="3429000" cy="2424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582" y="228600"/>
            <a:ext cx="3215898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799149"/>
            <a:ext cx="38862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charset="0"/>
              </a:rPr>
              <a:t>Founded July 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charset="0"/>
              </a:rPr>
              <a:t>1</a:t>
            </a:r>
            <a:r>
              <a:rPr lang="en-US" sz="2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charset="0"/>
              </a:rPr>
              <a:t>st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charset="0"/>
              </a:rPr>
              <a:t>, 1965</a:t>
            </a:r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381000" y="152400"/>
            <a:ext cx="7725384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Housing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979934"/>
              </p:ext>
            </p:extLst>
          </p:nvPr>
        </p:nvGraphicFramePr>
        <p:xfrm>
          <a:off x="457200" y="1295400"/>
          <a:ext cx="81534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971800"/>
                <a:gridCol w="3200400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On-campus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Off-campus</a:t>
                      </a:r>
                      <a:endParaRPr lang="en-US" sz="1600" dirty="0"/>
                    </a:p>
                  </a:txBody>
                  <a:tcPr anchor="ctr"/>
                </a:tc>
              </a:tr>
              <a:tr h="16383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Housing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(CAD $)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21A5E"/>
                          </a:solidFill>
                        </a:rPr>
                        <a:t>Monthly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21A5E"/>
                          </a:solidFill>
                        </a:rPr>
                        <a:t>$911 - $1,477</a:t>
                      </a:r>
                      <a:br>
                        <a:rPr lang="en-US" sz="1600" dirty="0" smtClean="0">
                          <a:solidFill>
                            <a:srgbClr val="021A5E"/>
                          </a:solidFill>
                        </a:rPr>
                      </a:br>
                      <a:r>
                        <a:rPr lang="en-US" sz="1600" baseline="0" dirty="0" smtClean="0">
                          <a:solidFill>
                            <a:srgbClr val="021A5E"/>
                          </a:solidFill>
                        </a:rPr>
                        <a:t>   </a:t>
                      </a:r>
                      <a:r>
                        <a:rPr lang="en-US" sz="1600" dirty="0" smtClean="0">
                          <a:solidFill>
                            <a:srgbClr val="021A5E"/>
                          </a:solidFill>
                        </a:rPr>
                        <a:t>(with or without food)</a:t>
                      </a:r>
                      <a:endParaRPr lang="en-US" sz="16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21A5E"/>
                          </a:solidFill>
                        </a:rPr>
                        <a:t>Monthly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21A5E"/>
                          </a:solidFill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rgbClr val="021A5E"/>
                          </a:solidFill>
                        </a:rPr>
                        <a:t>-bedroom apartment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021A5E"/>
                          </a:solidFill>
                        </a:rPr>
                        <a:t>$900 - $1,200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*short-term rentals may be limited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 descr="apartment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415145"/>
            <a:ext cx="3962400" cy="2971800"/>
          </a:xfrm>
          <a:prstGeom prst="rect">
            <a:avLst/>
          </a:prstGeom>
        </p:spPr>
      </p:pic>
      <p:pic>
        <p:nvPicPr>
          <p:cNvPr id="5" name="Picture 4" descr="Apartment Kitche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409950"/>
            <a:ext cx="3969327" cy="297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381000" y="228600"/>
            <a:ext cx="7725384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Residence Options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pic>
        <p:nvPicPr>
          <p:cNvPr id="2" name="Picture 1" descr="Apartment - view2 - 20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904309"/>
            <a:ext cx="4953000" cy="2149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41572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Apartment (Thunder Bay Campus) 77m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pic>
        <p:nvPicPr>
          <p:cNvPr id="7" name="Picture 6" descr="Townhouse-Upper-201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34084"/>
            <a:ext cx="3810000" cy="2825823"/>
          </a:xfrm>
          <a:prstGeom prst="rect">
            <a:avLst/>
          </a:prstGeom>
        </p:spPr>
      </p:pic>
      <p:pic>
        <p:nvPicPr>
          <p:cNvPr id="8" name="Picture 7" descr="Townhouse-Lower-201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0"/>
            <a:ext cx="3886200" cy="28740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228600" y="3048000"/>
            <a:ext cx="0" cy="19812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bg1">
                <a:lumMod val="50000"/>
              </a:schemeClr>
            </a:solidFill>
            <a:prstDash val="sysDot"/>
            <a:miter lim="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962400" y="2667000"/>
            <a:ext cx="0" cy="19812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bg1">
                <a:lumMod val="50000"/>
              </a:schemeClr>
            </a:solidFill>
            <a:prstDash val="sysDot"/>
            <a:miter lim="0"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667000" y="3276600"/>
            <a:ext cx="121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Townhouse  93m</a:t>
            </a:r>
            <a:r>
              <a:rPr lang="en-US" sz="1600" baseline="30000" dirty="0" smtClean="0"/>
              <a:t>2</a:t>
            </a:r>
            <a:endParaRPr lang="en-US" sz="1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81000" y="3810000"/>
            <a:ext cx="152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(Thunder Bay Campus)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4299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769" y="1172988"/>
            <a:ext cx="8382000" cy="3170412"/>
          </a:xfrm>
        </p:spPr>
        <p:txBody>
          <a:bodyPr/>
          <a:lstStyle/>
          <a:p>
            <a:pPr marL="0" indent="0"/>
            <a:r>
              <a:rPr lang="en-US" sz="2000" b="1" dirty="0" smtClean="0"/>
              <a:t>Applications:</a:t>
            </a:r>
          </a:p>
          <a:p>
            <a:pPr>
              <a:buFont typeface="Arial"/>
              <a:buChar char="•"/>
            </a:pPr>
            <a:r>
              <a:rPr lang="en-US" sz="1800" b="1" dirty="0" smtClean="0"/>
              <a:t>Incoming Exchange Student Application Form </a:t>
            </a:r>
            <a:r>
              <a:rPr lang="en-US" sz="1800" dirty="0" smtClean="0"/>
              <a:t>(form type based on whether nominated or fee-paying student) – </a:t>
            </a:r>
            <a:r>
              <a:rPr lang="en-US" sz="1800" dirty="0"/>
              <a:t>C</a:t>
            </a:r>
            <a:r>
              <a:rPr lang="en-US" sz="1800" dirty="0" smtClean="0"/>
              <a:t>ontact IEC to apply</a:t>
            </a:r>
          </a:p>
          <a:p>
            <a:pPr>
              <a:buFont typeface="Arial"/>
              <a:buChar char="•"/>
            </a:pPr>
            <a:r>
              <a:rPr lang="en-US" sz="1800" b="1" dirty="0" smtClean="0"/>
              <a:t>Submit Official Transcripts: </a:t>
            </a:r>
            <a:r>
              <a:rPr lang="en-US" sz="1800" dirty="0" smtClean="0"/>
              <a:t>60% Canadian equivalent required (</a:t>
            </a:r>
            <a:r>
              <a:rPr lang="en-US" sz="1800" dirty="0" err="1"/>
              <a:t>Befriedigend</a:t>
            </a:r>
            <a:r>
              <a:rPr lang="en-US" sz="1800" dirty="0"/>
              <a:t> </a:t>
            </a:r>
            <a:r>
              <a:rPr lang="en-US" sz="1800" dirty="0" err="1" smtClean="0"/>
              <a:t>oder</a:t>
            </a:r>
            <a:r>
              <a:rPr lang="en-US" sz="1800" dirty="0"/>
              <a:t> </a:t>
            </a:r>
            <a:r>
              <a:rPr lang="en-US" sz="1800" dirty="0" smtClean="0"/>
              <a:t>Gut)</a:t>
            </a:r>
          </a:p>
          <a:p>
            <a:pPr>
              <a:buFont typeface="Arial"/>
              <a:buChar char="•"/>
            </a:pPr>
            <a:r>
              <a:rPr lang="en-US" sz="1800" b="1" dirty="0" smtClean="0"/>
              <a:t>Language Requirements:</a:t>
            </a:r>
            <a:r>
              <a:rPr lang="en-US" sz="1800" dirty="0" smtClean="0"/>
              <a:t> Letter of English Proficiency Attestation from your University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(recommended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DAAD B2; ~ IELTS 6.5; ~ TOEFL 80)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Once Admitted, then apply for </a:t>
            </a:r>
            <a:r>
              <a:rPr lang="en-US" sz="1800" b="1" dirty="0"/>
              <a:t>ETA (electronic travel authorization)</a:t>
            </a:r>
            <a:r>
              <a:rPr lang="en-US" sz="1800" dirty="0"/>
              <a:t> </a:t>
            </a:r>
            <a:r>
              <a:rPr lang="en-US" sz="1800" dirty="0" smtClean="0"/>
              <a:t>and if studying for more than 6 months, apply for a </a:t>
            </a:r>
            <a:r>
              <a:rPr lang="en-US" sz="1800" b="1" dirty="0" smtClean="0"/>
              <a:t>Study Permit. </a:t>
            </a:r>
            <a:r>
              <a:rPr lang="en-US" sz="1400" dirty="0" smtClean="0"/>
              <a:t>Contact </a:t>
            </a:r>
            <a:r>
              <a:rPr lang="en-US" sz="1400" dirty="0"/>
              <a:t>the Canadian Embassy in your country to secure </a:t>
            </a:r>
            <a:r>
              <a:rPr lang="en-US" sz="1400" dirty="0" smtClean="0"/>
              <a:t>appropriate </a:t>
            </a:r>
            <a:r>
              <a:rPr lang="en-US" sz="1400" dirty="0"/>
              <a:t>paperwork.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sz="1800" b="1" dirty="0" smtClean="0"/>
              <a:t>Course Registration: </a:t>
            </a:r>
            <a:r>
              <a:rPr lang="en-US" sz="1800" dirty="0" smtClean="0"/>
              <a:t>choose 3 – 5 courses; we register for you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18902" y="226665"/>
            <a:ext cx="7649184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Requirements and Deadlines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16369"/>
              </p:ext>
            </p:extLst>
          </p:nvPr>
        </p:nvGraphicFramePr>
        <p:xfrm>
          <a:off x="488211" y="4389611"/>
          <a:ext cx="8229601" cy="210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733"/>
                <a:gridCol w="2948059"/>
                <a:gridCol w="3308809"/>
              </a:tblGrid>
              <a:tr h="378681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Fall 2018 Semester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Winter 2019 Semester</a:t>
                      </a:r>
                      <a:endParaRPr lang="en-US" sz="1200" dirty="0"/>
                    </a:p>
                  </a:txBody>
                  <a:tcPr anchor="ctr"/>
                </a:tc>
              </a:tr>
              <a:tr h="4595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Orientation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End of August 2018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Early January 2019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207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Classes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September</a:t>
                      </a:r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 4 – December 3, 2018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January</a:t>
                      </a:r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 7 – April 6, 2019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  <a:tr h="4207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Exams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December 6 – 21, 2018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April 8 – 26, 2019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  <a:tr h="4207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21A5E"/>
                          </a:solidFill>
                        </a:rPr>
                        <a:t>Application Deadline</a:t>
                      </a:r>
                      <a:endParaRPr lang="en-US" sz="1400" b="1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April</a:t>
                      </a:r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 30, 2018 (flexible)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21A5E"/>
                          </a:solidFill>
                        </a:rPr>
                        <a:t>October</a:t>
                      </a:r>
                      <a:r>
                        <a:rPr lang="en-US" sz="1400" baseline="0" dirty="0" smtClean="0">
                          <a:solidFill>
                            <a:srgbClr val="021A5E"/>
                          </a:solidFill>
                        </a:rPr>
                        <a:t> 31, 2018 (flexible)</a:t>
                      </a:r>
                      <a:endParaRPr lang="en-US" sz="1400" dirty="0">
                        <a:solidFill>
                          <a:srgbClr val="021A5E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304800"/>
            <a:ext cx="7649184" cy="84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US" dirty="0">
                <a:solidFill>
                  <a:srgbClr val="19264E"/>
                </a:solidFill>
                <a:ea typeface="ヒラギノ角ゴ ProN W3" charset="0"/>
                <a:cs typeface="ヒラギノ角ゴ ProN W3" charset="0"/>
                <a:sym typeface="Stone Sans ITC TT-Bold" charset="0"/>
              </a:rPr>
              <a:t>Welcoming </a:t>
            </a:r>
            <a:r>
              <a:rPr lang="en-US" dirty="0" smtClean="0">
                <a:solidFill>
                  <a:srgbClr val="19264E"/>
                </a:solidFill>
                <a:ea typeface="ヒラギノ角ゴ ProN W3" charset="0"/>
                <a:cs typeface="ヒラギノ角ゴ ProN W3" charset="0"/>
                <a:sym typeface="Stone Sans ITC TT-Bold" charset="0"/>
              </a:rPr>
              <a:t>You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6442" y="1391991"/>
            <a:ext cx="4800600" cy="215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  <a:sym typeface="Helvetica" charset="0"/>
              </a:defRPr>
            </a:lvl1pPr>
            <a:lvl2pPr marL="228600" indent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457200" indent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685800" indent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914400" indent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22860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2743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 eaLnBrk="1">
              <a:spcBef>
                <a:spcPts val="500"/>
              </a:spcBef>
              <a:buClr>
                <a:srgbClr val="021A5E"/>
              </a:buClr>
              <a:buSzPct val="75000"/>
              <a:buFontTx/>
              <a:buChar char="•"/>
              <a:defRPr/>
            </a:pPr>
            <a:r>
              <a:rPr lang="en-US" sz="1800" b="1" kern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Airport pickup </a:t>
            </a:r>
          </a:p>
          <a:p>
            <a:pPr eaLnBrk="1">
              <a:spcBef>
                <a:spcPts val="500"/>
              </a:spcBef>
              <a:buClr>
                <a:srgbClr val="021A5E"/>
              </a:buClr>
              <a:buSzPct val="75000"/>
              <a:buFontTx/>
              <a:buChar char="•"/>
              <a:defRPr/>
            </a:pPr>
            <a:r>
              <a:rPr lang="en-US" sz="1800" b="1" kern="0" dirty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International Orientation</a:t>
            </a:r>
          </a:p>
          <a:p>
            <a:pPr eaLnBrk="1">
              <a:spcBef>
                <a:spcPts val="500"/>
              </a:spcBef>
              <a:buClr>
                <a:srgbClr val="021A5E"/>
              </a:buClr>
              <a:buSzPct val="75000"/>
              <a:buFontTx/>
              <a:buChar char="•"/>
              <a:defRPr/>
            </a:pPr>
            <a:r>
              <a:rPr lang="en-US" sz="1800" b="1" kern="0" dirty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Social Activities and Events </a:t>
            </a:r>
          </a:p>
          <a:p>
            <a:pPr eaLnBrk="1">
              <a:spcBef>
                <a:spcPts val="500"/>
              </a:spcBef>
              <a:buClr>
                <a:srgbClr val="021A5E"/>
              </a:buClr>
              <a:buSzPct val="75000"/>
              <a:buFontTx/>
              <a:buChar char="•"/>
              <a:defRPr/>
            </a:pPr>
            <a:r>
              <a:rPr lang="en-US" sz="1800" b="1" kern="0" dirty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Academic Advising</a:t>
            </a:r>
          </a:p>
          <a:p>
            <a:pPr eaLnBrk="1">
              <a:spcBef>
                <a:spcPts val="500"/>
              </a:spcBef>
              <a:buClr>
                <a:srgbClr val="021A5E"/>
              </a:buClr>
              <a:buSzPct val="75000"/>
              <a:buFontTx/>
              <a:buChar char="•"/>
              <a:defRPr/>
            </a:pPr>
            <a:r>
              <a:rPr lang="en-US" sz="1800" b="1" kern="0" dirty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On-campus Health Centre</a:t>
            </a:r>
          </a:p>
          <a:p>
            <a:pPr eaLnBrk="1">
              <a:spcBef>
                <a:spcPts val="500"/>
              </a:spcBef>
              <a:buClr>
                <a:srgbClr val="021A5E"/>
              </a:buClr>
              <a:buSzPct val="75000"/>
              <a:buFontTx/>
              <a:buChar char="•"/>
              <a:defRPr/>
            </a:pPr>
            <a:r>
              <a:rPr lang="en-US" sz="1800" b="1" kern="0" dirty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Visa and Permit Advising</a:t>
            </a:r>
          </a:p>
          <a:p>
            <a:pPr marL="0" indent="0" eaLnBrk="1">
              <a:spcBef>
                <a:spcPts val="500"/>
              </a:spcBef>
              <a:buClr>
                <a:srgbClr val="021A5E"/>
              </a:buClr>
              <a:buSzPct val="75000"/>
              <a:defRPr/>
            </a:pPr>
            <a:r>
              <a:rPr lang="en-US" sz="1800" b="1" kern="0" dirty="0" smtClean="0">
                <a:solidFill>
                  <a:srgbClr val="1D4871"/>
                </a:solidFill>
                <a:latin typeface="Arial" charset="0"/>
                <a:cs typeface="Arial" charset="0"/>
                <a:sym typeface="Arial" charset="0"/>
              </a:rPr>
              <a:t>  </a:t>
            </a:r>
            <a:endParaRPr lang="en-US" sz="1800" b="1" kern="0" dirty="0">
              <a:latin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551717"/>
            <a:ext cx="3918097" cy="2938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187" y="533400"/>
            <a:ext cx="4427315" cy="59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762000"/>
          </a:xfrm>
        </p:spPr>
        <p:txBody>
          <a:bodyPr/>
          <a:lstStyle/>
          <a:p>
            <a:pPr algn="l"/>
            <a:r>
              <a:rPr lang="en-US" dirty="0" smtClean="0"/>
              <a:t>Facilities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295400"/>
            <a:ext cx="3446131" cy="2584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330" y="1295401"/>
            <a:ext cx="3428999" cy="2571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330" y="3948102"/>
            <a:ext cx="3429000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03" y="3948102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762000"/>
          </a:xfrm>
        </p:spPr>
        <p:txBody>
          <a:bodyPr/>
          <a:lstStyle/>
          <a:p>
            <a:pPr algn="l"/>
            <a:r>
              <a:rPr lang="en-US" dirty="0" smtClean="0"/>
              <a:t>Facilities: Student Run </a:t>
            </a:r>
            <a:r>
              <a:rPr lang="en-US" dirty="0" err="1" smtClean="0"/>
              <a:t>Centres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40" y="1219199"/>
            <a:ext cx="4495800" cy="299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219200"/>
            <a:ext cx="3996267" cy="299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940" y="373379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Study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6140" y="373379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Outpost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42" y="4290017"/>
            <a:ext cx="3276600" cy="2197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325" y="4290017"/>
            <a:ext cx="2910620" cy="218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112" y="4290017"/>
            <a:ext cx="2899341" cy="217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762000"/>
          </a:xfrm>
        </p:spPr>
        <p:txBody>
          <a:bodyPr/>
          <a:lstStyle/>
          <a:p>
            <a:pPr algn="l"/>
            <a:r>
              <a:rPr lang="en-US" dirty="0" smtClean="0"/>
              <a:t>Facilities: Library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933" y="1380067"/>
            <a:ext cx="3301999" cy="2476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000500"/>
            <a:ext cx="33020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371600"/>
            <a:ext cx="3301999" cy="2476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9" y="4000500"/>
            <a:ext cx="3302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762000"/>
          </a:xfrm>
        </p:spPr>
        <p:txBody>
          <a:bodyPr/>
          <a:lstStyle/>
          <a:p>
            <a:pPr algn="l"/>
            <a:r>
              <a:rPr lang="en-US" dirty="0" smtClean="0"/>
              <a:t>Facilities: International Centre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1" y="1359195"/>
            <a:ext cx="3589739" cy="2483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359195"/>
            <a:ext cx="3589739" cy="2483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3589739" cy="2483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0" y="3962400"/>
            <a:ext cx="3581400" cy="24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762000"/>
          </a:xfrm>
        </p:spPr>
        <p:txBody>
          <a:bodyPr/>
          <a:lstStyle/>
          <a:p>
            <a:pPr algn="l"/>
            <a:r>
              <a:rPr lang="en-US" dirty="0" smtClean="0"/>
              <a:t>Facilities: Recreation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57" y="1219200"/>
            <a:ext cx="3485316" cy="2613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84" y="1219200"/>
            <a:ext cx="3485316" cy="2613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57" y="3924299"/>
            <a:ext cx="3485316" cy="2613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84" y="3924299"/>
            <a:ext cx="3485316" cy="26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762000"/>
          </a:xfrm>
        </p:spPr>
        <p:txBody>
          <a:bodyPr/>
          <a:lstStyle/>
          <a:p>
            <a:pPr algn="l"/>
            <a:r>
              <a:rPr lang="en-US" dirty="0" smtClean="0"/>
              <a:t>Facilities: Recreation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295400"/>
            <a:ext cx="388620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8" y="3957205"/>
            <a:ext cx="3359727" cy="2519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5400"/>
            <a:ext cx="3353825" cy="25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381000"/>
            <a:ext cx="9145772" cy="20574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93960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buClr>
                <a:srgbClr val="021A5E"/>
              </a:buClr>
            </a:pPr>
            <a:r>
              <a:rPr lang="en-CA" sz="2200" b="1" dirty="0">
                <a:solidFill>
                  <a:schemeClr val="bg1"/>
                </a:solidFill>
              </a:rPr>
              <a:t>~9000 </a:t>
            </a:r>
            <a:r>
              <a:rPr lang="en-CA" sz="2200" b="1" dirty="0" smtClean="0">
                <a:solidFill>
                  <a:schemeClr val="bg1"/>
                </a:solidFill>
              </a:rPr>
              <a:t>students</a:t>
            </a:r>
          </a:p>
          <a:p>
            <a:pPr>
              <a:buClr>
                <a:srgbClr val="021A5E"/>
              </a:buClr>
            </a:pPr>
            <a:r>
              <a:rPr lang="en-CA" sz="2200" b="1" dirty="0" smtClean="0">
                <a:solidFill>
                  <a:schemeClr val="bg1"/>
                </a:solidFill>
              </a:rPr>
              <a:t>~1000 </a:t>
            </a:r>
            <a:r>
              <a:rPr lang="en-CA" sz="2200" b="1" dirty="0">
                <a:solidFill>
                  <a:schemeClr val="bg1"/>
                </a:solidFill>
              </a:rPr>
              <a:t>International students representing 63 countries</a:t>
            </a:r>
          </a:p>
          <a:p>
            <a:pPr eaLnBrk="1">
              <a:buClr>
                <a:srgbClr val="021A5E"/>
              </a:buClr>
            </a:pPr>
            <a:r>
              <a:rPr lang="en-CA" sz="2200" b="1" dirty="0" smtClean="0">
                <a:solidFill>
                  <a:schemeClr val="bg1"/>
                </a:solidFill>
              </a:rPr>
              <a:t>~86 </a:t>
            </a:r>
            <a:r>
              <a:rPr lang="en-CA" sz="2200" b="1" dirty="0">
                <a:solidFill>
                  <a:schemeClr val="bg1"/>
                </a:solidFill>
              </a:rPr>
              <a:t>programs - Undergrad &amp; Grad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8488279" y="5988431"/>
            <a:ext cx="381000" cy="22788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 bwMode="auto">
          <a:xfrm>
            <a:off x="381000" y="2286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Campus Life: Athletics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26416"/>
            <a:ext cx="3810000" cy="2575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219200"/>
            <a:ext cx="7389091" cy="528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27667"/>
            <a:ext cx="3817764" cy="254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 bwMode="auto">
          <a:xfrm>
            <a:off x="381000" y="2286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Campus Life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0" y="1752600"/>
            <a:ext cx="5772727" cy="432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205345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 bwMode="auto">
          <a:xfrm>
            <a:off x="381000" y="2286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Student Life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62400"/>
            <a:ext cx="4000500" cy="2576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33011"/>
            <a:ext cx="40005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0" y="685800"/>
            <a:ext cx="4405866" cy="58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291552" y="228600"/>
            <a:ext cx="85344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Thunder Bay: </a:t>
            </a:r>
            <a:r>
              <a:rPr lang="en-CA" kern="0" dirty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Population 110,000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472" y="1295400"/>
            <a:ext cx="3283527" cy="2462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818" y="3924733"/>
            <a:ext cx="3306109" cy="2479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3283527" cy="2462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55" y="3924733"/>
            <a:ext cx="3306108" cy="24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291552" y="228600"/>
            <a:ext cx="85344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Thunder Bay Area</a:t>
            </a:r>
            <a:endParaRPr lang="en-CA" sz="4400" kern="0" dirty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98" y="4009656"/>
            <a:ext cx="3810000" cy="247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98" y="1299494"/>
            <a:ext cx="3810000" cy="2539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299494"/>
            <a:ext cx="3711477" cy="2526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996482"/>
            <a:ext cx="3711477" cy="2483901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>
            <a:off x="8458200" y="6172200"/>
            <a:ext cx="533400" cy="308183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381000" y="230077"/>
            <a:ext cx="7649184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11039"/>
                </a:solidFill>
                <a:latin typeface="+mj-lt"/>
                <a:ea typeface="ＭＳ Ｐゴシック" charset="0"/>
                <a:cs typeface="+mj-cs"/>
                <a:sym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Arial" charset="0"/>
              </a:defRPr>
            </a:lvl5pPr>
            <a:lvl6pPr marL="4572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defTabSz="457200" rtl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B61D22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l">
              <a:buClrTx/>
              <a:defRPr/>
            </a:pPr>
            <a:r>
              <a:rPr lang="en-CA" kern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Follow Lakehead</a:t>
            </a:r>
            <a:endParaRPr lang="en-CA" kern="0" dirty="0" smtClean="0">
              <a:solidFill>
                <a:schemeClr val="accent1">
                  <a:lumMod val="50000"/>
                </a:schemeClr>
              </a:solidFill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1716840"/>
            <a:ext cx="50292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/>
              <a:t>lakeheaduniversityinternational</a:t>
            </a:r>
            <a:endParaRPr lang="en-US" sz="2500" b="1" dirty="0" smtClean="0"/>
          </a:p>
          <a:p>
            <a:endParaRPr lang="en-US" sz="3500" b="1" dirty="0"/>
          </a:p>
          <a:p>
            <a:r>
              <a:rPr lang="en-US" sz="2500" b="1" dirty="0" err="1" smtClean="0"/>
              <a:t>lakeheadintl</a:t>
            </a:r>
            <a:endParaRPr lang="en-US" sz="2500" b="1" dirty="0" smtClean="0"/>
          </a:p>
          <a:p>
            <a:endParaRPr lang="en-US" sz="3500" b="1" dirty="0"/>
          </a:p>
          <a:p>
            <a:r>
              <a:rPr lang="en-US" sz="2500" b="1" dirty="0" err="1" smtClean="0"/>
              <a:t>lakeheaduniversity</a:t>
            </a:r>
            <a:endParaRPr lang="en-US" sz="2500" b="1" dirty="0" smtClean="0"/>
          </a:p>
          <a:p>
            <a:endParaRPr lang="en-US" sz="3500" b="1" dirty="0"/>
          </a:p>
          <a:p>
            <a:r>
              <a:rPr lang="en-US" sz="2500" b="1" dirty="0" err="1" smtClean="0"/>
              <a:t>lakeheadinternational</a:t>
            </a:r>
            <a:endParaRPr lang="en-US" sz="2500" b="1" dirty="0" smtClean="0"/>
          </a:p>
          <a:p>
            <a:endParaRPr lang="en-US" sz="3500" b="1" dirty="0" smtClean="0"/>
          </a:p>
          <a:p>
            <a:r>
              <a:rPr lang="en-US" sz="2500" b="1" dirty="0" err="1" smtClean="0"/>
              <a:t>lakeheadu.ca</a:t>
            </a:r>
            <a:r>
              <a:rPr lang="en-US" sz="2500" b="1" dirty="0" smtClean="0"/>
              <a:t>/international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42" y="4363612"/>
            <a:ext cx="68513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95" y="1662777"/>
            <a:ext cx="6858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991" y="2572609"/>
            <a:ext cx="699977" cy="69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95" y="3453780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666" y="5334000"/>
            <a:ext cx="666629" cy="666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59" y="4934157"/>
            <a:ext cx="1066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8" y="1437516"/>
            <a:ext cx="2059783" cy="32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08" y="3429000"/>
            <a:ext cx="3822700" cy="3121617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114800"/>
            <a:ext cx="3505200" cy="2368275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5-Point Star 26"/>
          <p:cNvSpPr/>
          <p:nvPr/>
        </p:nvSpPr>
        <p:spPr bwMode="auto">
          <a:xfrm>
            <a:off x="7009469" y="3048000"/>
            <a:ext cx="217714" cy="190500"/>
          </a:xfrm>
          <a:prstGeom prst="star5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DA2E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9" y="1149350"/>
            <a:ext cx="3329135" cy="212090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8" name="Oval Callout 37"/>
          <p:cNvSpPr/>
          <p:nvPr/>
        </p:nvSpPr>
        <p:spPr bwMode="auto">
          <a:xfrm>
            <a:off x="3820935" y="-13252"/>
            <a:ext cx="4419600" cy="4419600"/>
          </a:xfrm>
          <a:prstGeom prst="wedgeEllipseCallout">
            <a:avLst>
              <a:gd name="adj1" fmla="val -80653"/>
              <a:gd name="adj2" fmla="val 79367"/>
            </a:avLst>
          </a:prstGeom>
          <a:solidFill>
            <a:srgbClr val="021A5E">
              <a:alpha val="45000"/>
            </a:srgbClr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2" y="76200"/>
            <a:ext cx="4289066" cy="4267200"/>
          </a:xfrm>
          <a:prstGeom prst="rect">
            <a:avLst/>
          </a:prstGeom>
        </p:spPr>
      </p:pic>
      <p:sp>
        <p:nvSpPr>
          <p:cNvPr id="50" name="5-Point Star 49"/>
          <p:cNvSpPr/>
          <p:nvPr/>
        </p:nvSpPr>
        <p:spPr bwMode="auto">
          <a:xfrm>
            <a:off x="5067300" y="2362200"/>
            <a:ext cx="228600" cy="200025"/>
          </a:xfrm>
          <a:prstGeom prst="star5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DA2E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51" name="5-Point Star 50"/>
          <p:cNvSpPr/>
          <p:nvPr/>
        </p:nvSpPr>
        <p:spPr bwMode="auto">
          <a:xfrm>
            <a:off x="6973141" y="3038475"/>
            <a:ext cx="228600" cy="200025"/>
          </a:xfrm>
          <a:prstGeom prst="star5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DA2E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511" y="3038475"/>
            <a:ext cx="1216152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937" y="2214372"/>
            <a:ext cx="1594730" cy="295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56" y="273939"/>
            <a:ext cx="32158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74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19200"/>
            <a:ext cx="7772400" cy="5339041"/>
          </a:xfrm>
          <a:prstGeom prst="rect">
            <a:avLst/>
          </a:prstGeom>
        </p:spPr>
      </p:pic>
      <p:sp>
        <p:nvSpPr>
          <p:cNvPr id="15366" name="TextBox 10"/>
          <p:cNvSpPr txBox="1">
            <a:spLocks noChangeArrowheads="1"/>
          </p:cNvSpPr>
          <p:nvPr/>
        </p:nvSpPr>
        <p:spPr bwMode="auto">
          <a:xfrm>
            <a:off x="5105400" y="5943600"/>
            <a:ext cx="421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~ 7700 students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28600"/>
            <a:ext cx="5482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Thunder Bay Campus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180330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228600"/>
            <a:ext cx="5482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Thunder Bay Campus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19200"/>
            <a:ext cx="7924800" cy="52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136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228600"/>
            <a:ext cx="5482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 smtClean="0">
                <a:solidFill>
                  <a:schemeClr val="accent1">
                    <a:lumMod val="50000"/>
                  </a:schemeClr>
                </a:solidFill>
                <a:sym typeface="Arial" pitchFamily="34" charset="0"/>
              </a:rPr>
              <a:t>Thunder Bay Campus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295126"/>
            <a:ext cx="7256364" cy="51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5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9200"/>
            <a:ext cx="8743826" cy="5105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0800" y="2459567"/>
            <a:ext cx="5334000" cy="1295400"/>
          </a:xfrm>
          <a:effectLst>
            <a:outerShdw blurRad="50800" dist="50800" dir="8100000" algn="tr" rotWithShape="0">
              <a:prstClr val="black">
                <a:alpha val="43000"/>
              </a:prstClr>
            </a:outerShdw>
          </a:effectLst>
        </p:spPr>
        <p:txBody>
          <a:bodyPr/>
          <a:lstStyle/>
          <a:p>
            <a:r>
              <a:rPr lang="en-US" sz="2500" b="1" dirty="0">
                <a:solidFill>
                  <a:schemeClr val="bg1"/>
                </a:solidFill>
              </a:rPr>
              <a:t>youvisit.com/tour/</a:t>
            </a:r>
            <a:r>
              <a:rPr lang="en-US" sz="2500" b="1" dirty="0" err="1">
                <a:solidFill>
                  <a:schemeClr val="bg1"/>
                </a:solidFill>
              </a:rPr>
              <a:t>lakeheadu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962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Virtual Tour of Our Campuses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9126537" cy="868362"/>
          </a:xfrm>
          <a:noFill/>
          <a:ln/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417D"/>
                </a:solidFill>
                <a:cs typeface="Trade Gothic LT Std"/>
              </a:rPr>
              <a:t>The Lakehead Advantage</a:t>
            </a:r>
            <a:endParaRPr lang="en-US" sz="4000" b="1" dirty="0">
              <a:solidFill>
                <a:srgbClr val="00417D"/>
              </a:solidFill>
              <a:cs typeface="Trade Gothic LT St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329" y="1897082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Canada’s Top 3 “Best Kept Secrets” (</a:t>
            </a:r>
            <a:r>
              <a:rPr lang="en-US" i="1" dirty="0" smtClean="0"/>
              <a:t>Huffington Post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Maclean’s 2018 Rankings: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Top 10 of Canada’s Primarily Undergraduate Universities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Place Ranking in:</a:t>
            </a:r>
          </a:p>
          <a:p>
            <a:pPr marL="6286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Total Research Dollars</a:t>
            </a:r>
          </a:p>
          <a:p>
            <a:pPr marL="628650" lvl="1" indent="-285750">
              <a:buFont typeface="Arial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Re$earch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Infosource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2015,2016: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#1 Undergraduate Research University in Canada</a:t>
            </a:r>
          </a:p>
        </p:txBody>
      </p:sp>
      <p:pic>
        <p:nvPicPr>
          <p:cNvPr id="4" name="Picture 3" descr="science la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673" y="1897082"/>
            <a:ext cx="4858327" cy="36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B61D22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9B171B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"/>
        <a:cs typeface="Arial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381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rtlCol="0" anchor="ctr" anchorCtr="0" compatLnSpc="1">
        <a:prstTxWarp prst="textNoShape">
          <a:avLst/>
        </a:prstTxWarp>
      </a:bodyPr>
      <a:lstStyle>
        <a:defPPr marL="3429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Microsoft Office PowerPoint</Application>
  <PresentationFormat>Bildschirmpräsentation (4:3)</PresentationFormat>
  <Paragraphs>293</Paragraphs>
  <Slides>35</Slides>
  <Notes>17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Virtual Tour of Our Campuses</vt:lpstr>
      <vt:lpstr>The Lakehead Advantage</vt:lpstr>
      <vt:lpstr>PowerPoint-Präsentation</vt:lpstr>
      <vt:lpstr>PowerPoint-Präsentation</vt:lpstr>
      <vt:lpstr>Our Academic Faculties</vt:lpstr>
      <vt:lpstr>Undergraduate Programs</vt:lpstr>
      <vt:lpstr>PowerPoint-Präsentation</vt:lpstr>
      <vt:lpstr>PowerPoint-Präsentation</vt:lpstr>
      <vt:lpstr>PowerPoint-Präsentation</vt:lpstr>
      <vt:lpstr>PowerPoint-Präsentation</vt:lpstr>
      <vt:lpstr>Program Highlights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Facilities</vt:lpstr>
      <vt:lpstr>Facilities: Student Run Centres </vt:lpstr>
      <vt:lpstr>Facilities: Library </vt:lpstr>
      <vt:lpstr>Facilities: International Centre </vt:lpstr>
      <vt:lpstr>Facilities: Recreation </vt:lpstr>
      <vt:lpstr>Facilities: Recreation </vt:lpstr>
      <vt:lpstr>Campus Life: Athletics</vt:lpstr>
      <vt:lpstr>Campus Life</vt:lpstr>
      <vt:lpstr>Student Life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Student-Admin</cp:lastModifiedBy>
  <cp:revision>300</cp:revision>
  <cp:lastPrinted>2017-01-24T09:24:56Z</cp:lastPrinted>
  <dcterms:modified xsi:type="dcterms:W3CDTF">2017-10-30T08:22:50Z</dcterms:modified>
</cp:coreProperties>
</file>